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0"/>
  </p:notesMasterIdLst>
  <p:handoutMasterIdLst>
    <p:handoutMasterId r:id="rId11"/>
  </p:handoutMasterIdLst>
  <p:sldIdLst>
    <p:sldId id="276" r:id="rId2"/>
    <p:sldId id="370" r:id="rId3"/>
    <p:sldId id="381" r:id="rId4"/>
    <p:sldId id="375" r:id="rId5"/>
    <p:sldId id="376" r:id="rId6"/>
    <p:sldId id="379" r:id="rId7"/>
    <p:sldId id="380" r:id="rId8"/>
    <p:sldId id="33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>
        <p:scale>
          <a:sx n="75" d="100"/>
          <a:sy n="75" d="100"/>
        </p:scale>
        <p:origin x="-75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7699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77828-8718-420F-BF0E-6FB3BD679EE2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FBB76-6E11-4C39-AD8D-78FD1C9181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06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533C91-6C1E-432D-BF86-B39458B4608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CD9F1E-1983-4D0E-8F71-255F99FC0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131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D9F1E-1983-4D0E-8F71-255F99FC04A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02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CD9F1E-1983-4D0E-8F71-255F99FC04A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47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ig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000FDA39-5A5B-4774-95DC-C3A13DF46018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99332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838200" y="444501"/>
            <a:ext cx="7467600" cy="92709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4800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38200" y="1524000"/>
            <a:ext cx="7467600" cy="44196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914400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charset="2"/>
              <a:buAutoNum type="arabicPlain"/>
              <a:tabLst/>
              <a:defRPr sz="1400"/>
            </a:lvl1pPr>
            <a:lvl2pPr marL="339725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gilvy Signa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752725"/>
            <a:ext cx="2438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6" descr="Снимок экрана 2012-09-03 в 9.59.55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5983-1535-4B96-8E7B-3DD3599AA9A0}" type="datetime1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EA2F3-0241-45C4-926D-E9A822D36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66B58EFA-1B38-47B0-93BF-961679A1AA26}" type="datetime1">
              <a:rPr lang="ru-RU" smtClean="0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005A38-D54F-49AD-AF2F-F5806EC2B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A636C8BE-14CA-4DC3-BA81-DC6E3332F4F3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74713" y="4406900"/>
            <a:ext cx="7431087" cy="137360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4713" y="2906713"/>
            <a:ext cx="7431087" cy="15128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B9FA34A5-E0F3-41C8-9A86-5FEA156CDB95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74713" y="4406900"/>
            <a:ext cx="7431087" cy="137360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4572000" y="1295400"/>
            <a:ext cx="0" cy="5089525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1A3EA46D-B83F-4B93-979D-894AC1683161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1999" y="304800"/>
            <a:ext cx="3799965" cy="3048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26"/>
          </p:nvPr>
        </p:nvSpPr>
        <p:spPr>
          <a:xfrm>
            <a:off x="762000" y="609600"/>
            <a:ext cx="38100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Рисунок 10"/>
          <p:cNvSpPr>
            <a:spLocks noGrp="1"/>
          </p:cNvSpPr>
          <p:nvPr>
            <p:ph type="pic" sz="quarter" idx="30"/>
          </p:nvPr>
        </p:nvSpPr>
        <p:spPr>
          <a:xfrm>
            <a:off x="5029200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29" name="Рисунок 10"/>
          <p:cNvSpPr>
            <a:spLocks noGrp="1"/>
          </p:cNvSpPr>
          <p:nvPr>
            <p:ph type="pic" sz="quarter" idx="31"/>
          </p:nvPr>
        </p:nvSpPr>
        <p:spPr>
          <a:xfrm>
            <a:off x="6702376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900"/>
            </a:lvl1pPr>
          </a:lstStyle>
          <a:p>
            <a:pPr lvl="0"/>
            <a:endParaRPr lang="ru-RU" noProof="0" smtClean="0"/>
          </a:p>
        </p:txBody>
      </p:sp>
      <p:sp>
        <p:nvSpPr>
          <p:cNvPr id="30" name="Рисунок 10"/>
          <p:cNvSpPr>
            <a:spLocks noGrp="1"/>
          </p:cNvSpPr>
          <p:nvPr>
            <p:ph type="pic" sz="quarter" idx="32"/>
          </p:nvPr>
        </p:nvSpPr>
        <p:spPr>
          <a:xfrm>
            <a:off x="5029200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31" name="Рисунок 10"/>
          <p:cNvSpPr>
            <a:spLocks noGrp="1"/>
          </p:cNvSpPr>
          <p:nvPr>
            <p:ph type="pic" sz="quarter" idx="33"/>
          </p:nvPr>
        </p:nvSpPr>
        <p:spPr>
          <a:xfrm>
            <a:off x="6702376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900"/>
            </a:lvl1pPr>
          </a:lstStyle>
          <a:p>
            <a:pPr lvl="0"/>
            <a:endParaRPr lang="ru-RU" noProof="0" smtClean="0"/>
          </a:p>
        </p:txBody>
      </p:sp>
      <p:sp>
        <p:nvSpPr>
          <p:cNvPr id="32" name="Рисунок 10"/>
          <p:cNvSpPr>
            <a:spLocks noGrp="1"/>
          </p:cNvSpPr>
          <p:nvPr>
            <p:ph type="pic" sz="quarter" idx="34"/>
          </p:nvPr>
        </p:nvSpPr>
        <p:spPr>
          <a:xfrm>
            <a:off x="5029200" y="5334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900"/>
            </a:lvl1pPr>
          </a:lstStyle>
          <a:p>
            <a:pPr lvl="0"/>
            <a:endParaRPr lang="ru-RU" noProof="0" smtClean="0"/>
          </a:p>
        </p:txBody>
      </p:sp>
      <p:sp>
        <p:nvSpPr>
          <p:cNvPr id="33" name="Рисунок 10"/>
          <p:cNvSpPr>
            <a:spLocks noGrp="1"/>
          </p:cNvSpPr>
          <p:nvPr>
            <p:ph type="pic" sz="quarter" idx="35"/>
          </p:nvPr>
        </p:nvSpPr>
        <p:spPr>
          <a:xfrm>
            <a:off x="6702376" y="5334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900"/>
            </a:lvl1pPr>
          </a:lstStyle>
          <a:p>
            <a:pPr lvl="0"/>
            <a:endParaRPr lang="ru-RU" noProof="0" smtClean="0"/>
          </a:p>
        </p:txBody>
      </p:sp>
      <p:sp>
        <p:nvSpPr>
          <p:cNvPr id="34" name="Рисунок 10"/>
          <p:cNvSpPr>
            <a:spLocks noGrp="1"/>
          </p:cNvSpPr>
          <p:nvPr>
            <p:ph type="pic" sz="quarter" idx="36"/>
          </p:nvPr>
        </p:nvSpPr>
        <p:spPr>
          <a:xfrm>
            <a:off x="838200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35" name="Рисунок 10"/>
          <p:cNvSpPr>
            <a:spLocks noGrp="1"/>
          </p:cNvSpPr>
          <p:nvPr>
            <p:ph type="pic" sz="quarter" idx="37"/>
          </p:nvPr>
        </p:nvSpPr>
        <p:spPr>
          <a:xfrm>
            <a:off x="2511376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37" name="Рисунок 10"/>
          <p:cNvSpPr>
            <a:spLocks noGrp="1"/>
          </p:cNvSpPr>
          <p:nvPr>
            <p:ph type="pic" sz="quarter" idx="38"/>
          </p:nvPr>
        </p:nvSpPr>
        <p:spPr>
          <a:xfrm>
            <a:off x="838200" y="4190999"/>
            <a:ext cx="3276600" cy="21939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/>
            </a:lvl1pPr>
          </a:lstStyle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4CF6961C-F469-486E-887E-6FB63E16DA2D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61999" y="304800"/>
            <a:ext cx="3799965" cy="3048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26"/>
          </p:nvPr>
        </p:nvSpPr>
        <p:spPr>
          <a:xfrm>
            <a:off x="762000" y="609600"/>
            <a:ext cx="3810000" cy="60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Рисунок 10"/>
          <p:cNvSpPr>
            <a:spLocks noGrp="1"/>
          </p:cNvSpPr>
          <p:nvPr>
            <p:ph type="pic" sz="quarter" idx="30"/>
          </p:nvPr>
        </p:nvSpPr>
        <p:spPr>
          <a:xfrm>
            <a:off x="5029200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29" name="Рисунок 10"/>
          <p:cNvSpPr>
            <a:spLocks noGrp="1"/>
          </p:cNvSpPr>
          <p:nvPr>
            <p:ph type="pic" sz="quarter" idx="31"/>
          </p:nvPr>
        </p:nvSpPr>
        <p:spPr>
          <a:xfrm>
            <a:off x="6702376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30" name="Рисунок 10"/>
          <p:cNvSpPr>
            <a:spLocks noGrp="1"/>
          </p:cNvSpPr>
          <p:nvPr>
            <p:ph type="pic" sz="quarter" idx="32"/>
          </p:nvPr>
        </p:nvSpPr>
        <p:spPr>
          <a:xfrm>
            <a:off x="5029200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31" name="Рисунок 10"/>
          <p:cNvSpPr>
            <a:spLocks noGrp="1"/>
          </p:cNvSpPr>
          <p:nvPr>
            <p:ph type="pic" sz="quarter" idx="33"/>
          </p:nvPr>
        </p:nvSpPr>
        <p:spPr>
          <a:xfrm>
            <a:off x="6702376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32" name="Рисунок 10"/>
          <p:cNvSpPr>
            <a:spLocks noGrp="1"/>
          </p:cNvSpPr>
          <p:nvPr>
            <p:ph type="pic" sz="quarter" idx="34"/>
          </p:nvPr>
        </p:nvSpPr>
        <p:spPr>
          <a:xfrm>
            <a:off x="5029200" y="5334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33" name="Рисунок 10"/>
          <p:cNvSpPr>
            <a:spLocks noGrp="1"/>
          </p:cNvSpPr>
          <p:nvPr>
            <p:ph type="pic" sz="quarter" idx="35"/>
          </p:nvPr>
        </p:nvSpPr>
        <p:spPr>
          <a:xfrm>
            <a:off x="6702376" y="5334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34" name="Рисунок 10"/>
          <p:cNvSpPr>
            <a:spLocks noGrp="1"/>
          </p:cNvSpPr>
          <p:nvPr>
            <p:ph type="pic" sz="quarter" idx="36"/>
          </p:nvPr>
        </p:nvSpPr>
        <p:spPr>
          <a:xfrm>
            <a:off x="838200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35" name="Рисунок 10"/>
          <p:cNvSpPr>
            <a:spLocks noGrp="1"/>
          </p:cNvSpPr>
          <p:nvPr>
            <p:ph type="pic" sz="quarter" idx="37"/>
          </p:nvPr>
        </p:nvSpPr>
        <p:spPr>
          <a:xfrm>
            <a:off x="2511376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37" name="Рисунок 10"/>
          <p:cNvSpPr>
            <a:spLocks noGrp="1"/>
          </p:cNvSpPr>
          <p:nvPr>
            <p:ph type="pic" sz="quarter" idx="38"/>
          </p:nvPr>
        </p:nvSpPr>
        <p:spPr>
          <a:xfrm>
            <a:off x="838200" y="4190999"/>
            <a:ext cx="3276600" cy="2193925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18" name="Рисунок 10"/>
          <p:cNvSpPr>
            <a:spLocks noGrp="1"/>
          </p:cNvSpPr>
          <p:nvPr>
            <p:ph type="pic" sz="quarter" idx="39"/>
          </p:nvPr>
        </p:nvSpPr>
        <p:spPr>
          <a:xfrm>
            <a:off x="5029200" y="466726"/>
            <a:ext cx="3276600" cy="2413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63D2DAE5-9A5E-4A92-9DE7-BF85773FCA2A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38201" y="4406900"/>
            <a:ext cx="7467600" cy="1373606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rgbClr val="7F7F7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838200" y="466725"/>
            <a:ext cx="7467600" cy="3876675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61A4D7A7-7A93-4656-A8B4-CCA2D87A4F0A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7" name="Рисунок 10"/>
          <p:cNvSpPr>
            <a:spLocks noGrp="1"/>
          </p:cNvSpPr>
          <p:nvPr>
            <p:ph type="pic" sz="quarter" idx="36"/>
          </p:nvPr>
        </p:nvSpPr>
        <p:spPr>
          <a:xfrm>
            <a:off x="838200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8" name="Рисунок 10"/>
          <p:cNvSpPr>
            <a:spLocks noGrp="1"/>
          </p:cNvSpPr>
          <p:nvPr>
            <p:ph type="pic" sz="quarter" idx="37"/>
          </p:nvPr>
        </p:nvSpPr>
        <p:spPr>
          <a:xfrm>
            <a:off x="2511376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38"/>
          </p:nvPr>
        </p:nvSpPr>
        <p:spPr>
          <a:xfrm>
            <a:off x="4191000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10" name="Рисунок 10"/>
          <p:cNvSpPr>
            <a:spLocks noGrp="1"/>
          </p:cNvSpPr>
          <p:nvPr>
            <p:ph type="pic" sz="quarter" idx="39"/>
          </p:nvPr>
        </p:nvSpPr>
        <p:spPr>
          <a:xfrm>
            <a:off x="5864176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40"/>
          </p:nvPr>
        </p:nvSpPr>
        <p:spPr>
          <a:xfrm>
            <a:off x="7540576" y="3048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41"/>
          </p:nvPr>
        </p:nvSpPr>
        <p:spPr>
          <a:xfrm>
            <a:off x="838200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13" name="Рисунок 10"/>
          <p:cNvSpPr>
            <a:spLocks noGrp="1"/>
          </p:cNvSpPr>
          <p:nvPr>
            <p:ph type="pic" sz="quarter" idx="42"/>
          </p:nvPr>
        </p:nvSpPr>
        <p:spPr>
          <a:xfrm>
            <a:off x="2511376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14" name="Рисунок 10"/>
          <p:cNvSpPr>
            <a:spLocks noGrp="1"/>
          </p:cNvSpPr>
          <p:nvPr>
            <p:ph type="pic" sz="quarter" idx="43"/>
          </p:nvPr>
        </p:nvSpPr>
        <p:spPr>
          <a:xfrm>
            <a:off x="4191000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15" name="Рисунок 10"/>
          <p:cNvSpPr>
            <a:spLocks noGrp="1"/>
          </p:cNvSpPr>
          <p:nvPr>
            <p:ph type="pic" sz="quarter" idx="44"/>
          </p:nvPr>
        </p:nvSpPr>
        <p:spPr>
          <a:xfrm>
            <a:off x="5864176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45"/>
          </p:nvPr>
        </p:nvSpPr>
        <p:spPr>
          <a:xfrm>
            <a:off x="7540576" y="4191000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17" name="Рисунок 10"/>
          <p:cNvSpPr>
            <a:spLocks noGrp="1"/>
          </p:cNvSpPr>
          <p:nvPr>
            <p:ph type="pic" sz="quarter" idx="46"/>
          </p:nvPr>
        </p:nvSpPr>
        <p:spPr>
          <a:xfrm>
            <a:off x="838200" y="5307349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18" name="Рисунок 10"/>
          <p:cNvSpPr>
            <a:spLocks noGrp="1"/>
          </p:cNvSpPr>
          <p:nvPr>
            <p:ph type="pic" sz="quarter" idx="47"/>
          </p:nvPr>
        </p:nvSpPr>
        <p:spPr>
          <a:xfrm>
            <a:off x="2511376" y="5307349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19" name="Рисунок 10"/>
          <p:cNvSpPr>
            <a:spLocks noGrp="1"/>
          </p:cNvSpPr>
          <p:nvPr>
            <p:ph type="pic" sz="quarter" idx="48"/>
          </p:nvPr>
        </p:nvSpPr>
        <p:spPr>
          <a:xfrm>
            <a:off x="4191000" y="5307349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dirty="0" smtClean="0"/>
          </a:p>
        </p:txBody>
      </p:sp>
      <p:sp>
        <p:nvSpPr>
          <p:cNvPr id="20" name="Рисунок 10"/>
          <p:cNvSpPr>
            <a:spLocks noGrp="1"/>
          </p:cNvSpPr>
          <p:nvPr>
            <p:ph type="pic" sz="quarter" idx="49"/>
          </p:nvPr>
        </p:nvSpPr>
        <p:spPr>
          <a:xfrm>
            <a:off x="5864176" y="5307349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  <p:sp>
        <p:nvSpPr>
          <p:cNvPr id="21" name="Рисунок 10"/>
          <p:cNvSpPr>
            <a:spLocks noGrp="1"/>
          </p:cNvSpPr>
          <p:nvPr>
            <p:ph type="pic" sz="quarter" idx="50"/>
          </p:nvPr>
        </p:nvSpPr>
        <p:spPr>
          <a:xfrm>
            <a:off x="7540576" y="5307349"/>
            <a:ext cx="1603424" cy="10668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35F0B699-C546-487F-B1A9-B000DBE0E10D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86800" y="6472238"/>
            <a:ext cx="457200" cy="200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itchFamily="-8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fld id="{580DDC84-451D-4DD1-B416-94F466C9FEA3}" type="slidenum">
              <a:rPr kumimoji="0" lang="en-US" sz="700" smtClean="0">
                <a:solidFill>
                  <a:srgbClr val="C0C0C0"/>
                </a:solidFill>
                <a:latin typeface="Arial" pitchFamily="34" charset="0"/>
              </a:rPr>
              <a:pPr algn="ctr" eaLnBrk="0" hangingPunct="0">
                <a:defRPr/>
              </a:pPr>
              <a:t>‹#›</a:t>
            </a:fld>
            <a:endParaRPr kumimoji="0" lang="en-US" sz="700" smtClean="0">
              <a:solidFill>
                <a:srgbClr val="C0C0C0"/>
              </a:solidFill>
              <a:latin typeface="Arial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3" r:id="rId11"/>
    <p:sldLayoutId id="2147483764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4826" y="191683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ru-RU" sz="2000" b="1" dirty="0">
              <a:latin typeface="Calibri" pitchFamily="34" charset="0"/>
              <a:ea typeface="Arial" charset="0"/>
              <a:cs typeface="Arial" charset="0"/>
            </a:endParaRPr>
          </a:p>
          <a:p>
            <a:r>
              <a:rPr kumimoji="1" lang="ru-RU" sz="2000" dirty="0">
                <a:latin typeface="Calibri" pitchFamily="34" charset="0"/>
                <a:ea typeface="Arial" charset="0"/>
                <a:cs typeface="Arial" charset="0"/>
              </a:rPr>
              <a:t>Нанобар-коды - это отечественное ноу-хау, собственная запатентованная разработка российских специалистов - двухмерные и трехмерные цветные ультраплотные коды. </a:t>
            </a:r>
            <a:br>
              <a:rPr kumimoji="1" lang="ru-RU" sz="2000" dirty="0">
                <a:latin typeface="Calibri" pitchFamily="34" charset="0"/>
                <a:ea typeface="Arial" charset="0"/>
                <a:cs typeface="Arial" charset="0"/>
              </a:rPr>
            </a:br>
            <a:endParaRPr kumimoji="1" lang="ru-RU" sz="2000" dirty="0">
              <a:latin typeface="Calibri" pitchFamily="34" charset="0"/>
              <a:ea typeface="Arial" charset="0"/>
              <a:cs typeface="Arial" charset="0"/>
            </a:endParaRPr>
          </a:p>
          <a:p>
            <a:endParaRPr kumimoji="1" lang="ru-RU" sz="2000" dirty="0">
              <a:latin typeface="Calibri" pitchFamily="34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314" y="620688"/>
            <a:ext cx="8695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sz="2800" b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Уникальный матричный код </a:t>
            </a:r>
          </a:p>
          <a:p>
            <a:pPr algn="ctr"/>
            <a:r>
              <a:rPr kumimoji="1" lang="ru-RU" sz="2800" b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нового поколения – </a:t>
            </a:r>
            <a:r>
              <a:rPr kumimoji="1" lang="ru-RU" sz="2800" b="1" dirty="0" err="1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Нанобар</a:t>
            </a:r>
            <a:r>
              <a:rPr kumimoji="1" lang="ru-RU" sz="2800" b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-код</a:t>
            </a:r>
            <a:endParaRPr kumimoji="1" lang="ru-RU" sz="2800" b="1" dirty="0">
              <a:solidFill>
                <a:srgbClr val="40404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633" y="4218083"/>
            <a:ext cx="1384973" cy="138519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67744" y="3356992"/>
            <a:ext cx="3384376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kumimoji="1" lang="ru-RU" sz="2000" dirty="0">
              <a:latin typeface="Calibri" pitchFamily="34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Katerina\Desktop\Рабочая\БУКЛЕТ в МИНОБ\буклет к выставке - 201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07391"/>
            <a:ext cx="3278335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9543" y="3568370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dirty="0" smtClean="0">
                <a:latin typeface="Calibri" pitchFamily="34" charset="0"/>
                <a:cs typeface="Arial" charset="0"/>
              </a:rPr>
              <a:t>Пример двухмерного НБК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06442" y="5769748"/>
            <a:ext cx="327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dirty="0" smtClean="0">
                <a:latin typeface="Calibri" pitchFamily="34" charset="0"/>
                <a:cs typeface="Arial" charset="0"/>
              </a:rPr>
              <a:t>Пример трехмерного НБК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98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95472" cy="92709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Преимущества </a:t>
            </a:r>
            <a:r>
              <a:rPr lang="ru-RU" sz="2800" b="1" dirty="0" err="1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Н</a:t>
            </a:r>
            <a:r>
              <a:rPr lang="ru-RU" sz="2800" b="1" dirty="0" err="1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анобар</a:t>
            </a:r>
            <a:r>
              <a:rPr lang="ru-RU" sz="2800" b="1" dirty="0" smtClean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-кода</a:t>
            </a:r>
            <a:r>
              <a:rPr lang="ru-RU" sz="28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:</a:t>
            </a:r>
            <a:br>
              <a:rPr lang="ru-RU" sz="28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</a:br>
            <a:endParaRPr lang="ru-RU" sz="2800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body" sz="quarter" idx="10"/>
          </p:nvPr>
        </p:nvSpPr>
        <p:spPr>
          <a:xfrm>
            <a:off x="251520" y="1350120"/>
            <a:ext cx="4752528" cy="533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</a:rPr>
              <a:t>1 . </a:t>
            </a:r>
            <a:r>
              <a:rPr lang="ru-RU" sz="2000" dirty="0" err="1">
                <a:latin typeface="Calibri" pitchFamily="34" charset="0"/>
              </a:rPr>
              <a:t>Ультраплотная</a:t>
            </a:r>
            <a:r>
              <a:rPr lang="ru-RU" sz="2000" dirty="0">
                <a:latin typeface="Calibri" pitchFamily="34" charset="0"/>
              </a:rPr>
              <a:t> запись при минимальных размерах кода.</a:t>
            </a:r>
          </a:p>
          <a:p>
            <a:pPr marL="0" indent="0">
              <a:buNone/>
            </a:pPr>
            <a:endParaRPr lang="ru-RU" sz="2000" dirty="0">
              <a:latin typeface="Calibri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sz="2000" dirty="0">
                <a:latin typeface="Calibri" pitchFamily="34" charset="0"/>
              </a:rPr>
              <a:t>До 10 000 символов при нанесении на изделия и документы ( 10 кб, 5 листов формата А4) В «</a:t>
            </a:r>
            <a:r>
              <a:rPr lang="en-US" sz="2000" dirty="0">
                <a:latin typeface="Calibri" pitchFamily="34" charset="0"/>
              </a:rPr>
              <a:t>bmp</a:t>
            </a:r>
            <a:r>
              <a:rPr lang="ru-RU" sz="2000" dirty="0">
                <a:latin typeface="Calibri" pitchFamily="34" charset="0"/>
              </a:rPr>
              <a:t>»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файле можно сформировать до 10 000 000 символов (или до 10мГб) любой цифровой закрытой информации для последующей передачи ее по открытым каналам передачи данных.</a:t>
            </a:r>
          </a:p>
          <a:p>
            <a:pPr marL="457200" indent="-457200" algn="l">
              <a:buFont typeface="Arial" pitchFamily="34" charset="0"/>
              <a:buAutoNum type="arabicPeriod"/>
            </a:pPr>
            <a:endParaRPr lang="ru-RU" sz="2000" dirty="0">
              <a:latin typeface="Calibri" pitchFamily="34" charset="0"/>
            </a:endParaRPr>
          </a:p>
          <a:p>
            <a:pPr algn="l"/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Picture 2" descr="C:\Users\01\Documents\Ушакова\пряхин_ЕИ\543430a04ec0fc480f5a9ca2_3_blu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840" y="1628800"/>
            <a:ext cx="3058517" cy="424847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9477" t="17958" r="71950" b="66292"/>
          <a:stretch>
            <a:fillRect/>
          </a:stretch>
        </p:blipFill>
        <p:spPr bwMode="auto">
          <a:xfrm>
            <a:off x="7668344" y="4380554"/>
            <a:ext cx="432048" cy="4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46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458669"/>
            <a:ext cx="8631223" cy="954107"/>
          </a:xfr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  <a:t>Преимущества нанобар-кода:</a:t>
            </a:r>
            <a:br>
              <a:rPr lang="ru-RU" sz="2800" b="1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endParaRPr lang="ru-RU" sz="2800" b="1" dirty="0">
              <a:solidFill>
                <a:srgbClr val="40404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20" y="1124744"/>
            <a:ext cx="5490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2. </a:t>
            </a:r>
            <a:r>
              <a:rPr kumimoji="1" lang="ru-RU" sz="2000" dirty="0" smtClean="0">
                <a:latin typeface="Calibri" pitchFamily="34" charset="0"/>
                <a:ea typeface="Arial" charset="0"/>
                <a:cs typeface="Arial" charset="0"/>
              </a:rPr>
              <a:t>Возможность </a:t>
            </a:r>
            <a:r>
              <a:rPr kumimoji="1" lang="ru-RU" sz="2000" dirty="0">
                <a:latin typeface="Calibri" pitchFamily="34" charset="0"/>
                <a:ea typeface="Arial" charset="0"/>
                <a:cs typeface="Arial" charset="0"/>
              </a:rPr>
              <a:t>записывать в код любую цифровую </a:t>
            </a:r>
            <a:r>
              <a:rPr kumimoji="1" lang="ru-RU" sz="2000" dirty="0" smtClean="0">
                <a:latin typeface="Calibri" pitchFamily="34" charset="0"/>
                <a:ea typeface="Arial" charset="0"/>
                <a:cs typeface="Arial" charset="0"/>
              </a:rPr>
              <a:t>информацию (аудио, видео, графику, фото)</a:t>
            </a:r>
            <a:endParaRPr kumimoji="1" lang="ru-RU" sz="2000" dirty="0">
              <a:latin typeface="Calibri" pitchFamily="34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840" y="2780928"/>
            <a:ext cx="863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 </a:t>
            </a:r>
            <a:r>
              <a:rPr kumimoji="1" lang="ru-RU" sz="2000" dirty="0" smtClean="0">
                <a:latin typeface="Calibri" pitchFamily="34" charset="0"/>
                <a:ea typeface="Arial" charset="0"/>
                <a:cs typeface="Arial" charset="0"/>
              </a:rPr>
              <a:t>Возможность </a:t>
            </a:r>
            <a:r>
              <a:rPr kumimoji="1" lang="ru-RU" sz="2000" dirty="0">
                <a:latin typeface="Calibri" pitchFamily="34" charset="0"/>
                <a:ea typeface="Arial" charset="0"/>
                <a:cs typeface="Arial" charset="0"/>
              </a:rPr>
              <a:t>использования шифрования и электронной цифровой подписи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91174" y="3555519"/>
            <a:ext cx="8157609" cy="1590122"/>
            <a:chOff x="617054" y="4017185"/>
            <a:chExt cx="8157609" cy="159012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17054" y="4052249"/>
              <a:ext cx="1177570" cy="1440160"/>
              <a:chOff x="251520" y="4848979"/>
              <a:chExt cx="1438086" cy="1758770"/>
            </a:xfrm>
          </p:grpSpPr>
          <p:pic>
            <p:nvPicPr>
              <p:cNvPr id="22" name="Picture 2" descr="C:\Users\8A89~1\AppData\Local\Temp\Rar$DI27.888\10000 символов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4848979"/>
                <a:ext cx="1403489" cy="1403710"/>
              </a:xfrm>
              <a:prstGeom prst="rect">
                <a:avLst/>
              </a:prstGeom>
              <a:noFill/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251520" y="6299972"/>
                <a:ext cx="143808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dirty="0">
                    <a:latin typeface="+mn-lt"/>
                  </a:rPr>
                  <a:t>Открытая метка 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439903" y="4017185"/>
              <a:ext cx="3334760" cy="1590122"/>
              <a:chOff x="3436354" y="4861896"/>
              <a:chExt cx="4042610" cy="1927648"/>
            </a:xfrm>
          </p:grpSpPr>
          <p:pic>
            <p:nvPicPr>
              <p:cNvPr id="25" name="Picture 3" descr="C:\Users\Katerina\Desktop\Рисунок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2468" y="4861896"/>
                <a:ext cx="1403710" cy="1403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Прямоугольник 25"/>
              <p:cNvSpPr/>
              <p:nvPr/>
            </p:nvSpPr>
            <p:spPr>
              <a:xfrm>
                <a:off x="3436354" y="6416437"/>
                <a:ext cx="2542799" cy="373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ru-RU" sz="1400" dirty="0">
                    <a:latin typeface="+mn-lt"/>
                  </a:rPr>
                  <a:t>Комбинированная метка</a:t>
                </a:r>
              </a:p>
            </p:txBody>
          </p:sp>
          <p:sp>
            <p:nvSpPr>
              <p:cNvPr id="27" name="Правая фигурная скобка 26"/>
              <p:cNvSpPr/>
              <p:nvPr/>
            </p:nvSpPr>
            <p:spPr>
              <a:xfrm>
                <a:off x="5256178" y="4861896"/>
                <a:ext cx="368438" cy="688938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авая фигурная скобка 27"/>
              <p:cNvSpPr/>
              <p:nvPr/>
            </p:nvSpPr>
            <p:spPr>
              <a:xfrm>
                <a:off x="5256178" y="5611034"/>
                <a:ext cx="412193" cy="688938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624616" y="4975532"/>
                <a:ext cx="1255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 smtClean="0">
                    <a:latin typeface="+mn-lt"/>
                  </a:rPr>
                  <a:t>Часть кода </a:t>
                </a:r>
              </a:p>
              <a:p>
                <a:r>
                  <a:rPr lang="ru-RU" sz="1200" dirty="0" smtClean="0">
                    <a:latin typeface="+mn-lt"/>
                  </a:rPr>
                  <a:t>нешифрованная</a:t>
                </a:r>
                <a:endParaRPr lang="ru-RU" sz="1200" dirty="0">
                  <a:latin typeface="+mn-lt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5609606" y="5769863"/>
                <a:ext cx="18693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 smtClean="0">
                    <a:latin typeface="+mn-lt"/>
                  </a:rPr>
                  <a:t>Часть кода шифрованная,</a:t>
                </a:r>
              </a:p>
              <a:p>
                <a:r>
                  <a:rPr lang="ru-RU" sz="1200" dirty="0" smtClean="0">
                    <a:latin typeface="+mn-lt"/>
                  </a:rPr>
                  <a:t> или с запросом ЭЦП</a:t>
                </a:r>
                <a:endParaRPr lang="ru-RU" sz="1200" dirty="0">
                  <a:latin typeface="+mn-lt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297780" y="4036229"/>
              <a:ext cx="1172199" cy="1456180"/>
              <a:chOff x="7389670" y="4848979"/>
              <a:chExt cx="1466360" cy="1821605"/>
            </a:xfrm>
          </p:grpSpPr>
          <p:pic>
            <p:nvPicPr>
              <p:cNvPr id="32" name="Picture 4" descr="C:\Users\Katerina\Desktop\Рисунок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4848979"/>
                <a:ext cx="1403710" cy="1403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Прямоугольник 32"/>
              <p:cNvSpPr/>
              <p:nvPr/>
            </p:nvSpPr>
            <p:spPr>
              <a:xfrm>
                <a:off x="7389670" y="6362807"/>
                <a:ext cx="14220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 smtClean="0">
                    <a:latin typeface="+mn-lt"/>
                  </a:rPr>
                  <a:t>Закрытая </a:t>
                </a:r>
                <a:r>
                  <a:rPr lang="ru-RU" sz="1400" dirty="0">
                    <a:latin typeface="+mn-lt"/>
                  </a:rPr>
                  <a:t>метка </a:t>
                </a:r>
              </a:p>
            </p:txBody>
          </p:sp>
        </p:grpSp>
      </p:grpSp>
      <p:pic>
        <p:nvPicPr>
          <p:cNvPr id="2050" name="Picture 2" descr="C:\Users\Katerina\Desktop\НБК 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413" y="1124744"/>
            <a:ext cx="272087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07176" y="5148037"/>
            <a:ext cx="879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sz="2000" dirty="0">
                <a:latin typeface="Calibri" pitchFamily="34" charset="0"/>
                <a:ea typeface="Arial" charset="0"/>
                <a:cs typeface="Arial" charset="0"/>
              </a:rPr>
              <a:t>4</a:t>
            </a:r>
            <a:r>
              <a:rPr kumimoji="1" lang="ru-RU" sz="2000" dirty="0">
                <a:latin typeface="Calibri" pitchFamily="34" charset="0"/>
                <a:ea typeface="Arial" charset="0"/>
                <a:cs typeface="Arial" charset="0"/>
              </a:rPr>
              <a:t>. Возможность наносить код практически на любой </a:t>
            </a:r>
            <a:r>
              <a:rPr kumimoji="1" lang="ru-RU" sz="2000" dirty="0" smtClean="0">
                <a:latin typeface="Calibri" pitchFamily="34" charset="0"/>
                <a:ea typeface="Arial" charset="0"/>
                <a:cs typeface="Arial" charset="0"/>
              </a:rPr>
              <a:t>материал (металл</a:t>
            </a:r>
            <a:r>
              <a:rPr kumimoji="1" lang="ru-RU" sz="2000" dirty="0">
                <a:latin typeface="Calibri" pitchFamily="34" charset="0"/>
                <a:ea typeface="Arial" charset="0"/>
                <a:cs typeface="Arial" charset="0"/>
              </a:rPr>
              <a:t>, стекло, бумага, картон, пластик и пр</a:t>
            </a:r>
            <a:r>
              <a:rPr kumimoji="1" lang="ru-RU" sz="2000" dirty="0" smtClean="0">
                <a:latin typeface="Calibri" pitchFamily="34" charset="0"/>
                <a:ea typeface="Arial" charset="0"/>
                <a:cs typeface="Arial" charset="0"/>
              </a:rPr>
              <a:t>.).</a:t>
            </a:r>
            <a:endParaRPr kumimoji="1" lang="ru-RU" sz="2000" dirty="0">
              <a:latin typeface="Calibri" pitchFamily="34" charset="0"/>
              <a:ea typeface="Arial" charset="0"/>
              <a:cs typeface="Arial" charset="0"/>
            </a:endParaRPr>
          </a:p>
          <a:p>
            <a:endParaRPr kumimoji="1" lang="ru-RU" sz="2000" dirty="0">
              <a:latin typeface="Calibri" pitchFamily="34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920" y="5949280"/>
            <a:ext cx="867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ru-RU" sz="2000" dirty="0" smtClean="0">
                <a:latin typeface="Calibri" pitchFamily="34" charset="0"/>
                <a:ea typeface="Arial" charset="0"/>
                <a:cs typeface="Arial" charset="0"/>
              </a:rPr>
              <a:t>НБК можно </a:t>
            </a:r>
            <a:r>
              <a:rPr kumimoji="1" lang="ru-RU" sz="2000" dirty="0">
                <a:latin typeface="Calibri" pitchFamily="34" charset="0"/>
                <a:ea typeface="Arial" charset="0"/>
                <a:cs typeface="Arial" charset="0"/>
              </a:rPr>
              <a:t>наносить на специальную полимерную пленку, наклеиваемую на изделие и разрушаемую при попытке ее снятия.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320" y="476672"/>
            <a:ext cx="8712968" cy="1077218"/>
          </a:xfr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  <a:t>Преимущества нанобар-кода:</a:t>
            </a:r>
            <a:br>
              <a:rPr lang="ru-RU" sz="3200" b="1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endParaRPr lang="ru-RU" sz="3200" b="1" dirty="0">
              <a:solidFill>
                <a:srgbClr val="40404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129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dirty="0">
                <a:latin typeface="Calibri" pitchFamily="34" charset="0"/>
                <a:ea typeface="Arial" charset="0"/>
                <a:cs typeface="Arial" charset="0"/>
              </a:rPr>
              <a:t>5. Код универсален и может использоваться в любых системах защиты данных, проверки аутентичности, учета и </a:t>
            </a:r>
            <a:r>
              <a:rPr kumimoji="1" lang="ru-RU" dirty="0" smtClean="0">
                <a:latin typeface="Calibri" pitchFamily="34" charset="0"/>
                <a:ea typeface="Arial" charset="0"/>
                <a:cs typeface="Arial" charset="0"/>
              </a:rPr>
              <a:t>контроля </a:t>
            </a:r>
            <a:r>
              <a:rPr kumimoji="1" lang="ru-RU" dirty="0">
                <a:latin typeface="Calibri" pitchFamily="34" charset="0"/>
                <a:ea typeface="Arial" charset="0"/>
                <a:cs typeface="Arial" charset="0"/>
              </a:rPr>
              <a:t>жизненного цикла продукции. </a:t>
            </a:r>
          </a:p>
          <a:p>
            <a:endParaRPr kumimoji="1" lang="ru-RU" dirty="0">
              <a:latin typeface="Calibri" pitchFamily="34" charset="0"/>
              <a:ea typeface="Arial" charset="0"/>
              <a:cs typeface="Arial" charset="0"/>
            </a:endParaRPr>
          </a:p>
        </p:txBody>
      </p:sp>
      <p:pic>
        <p:nvPicPr>
          <p:cNvPr id="3074" name="Picture 2" descr="C:\Users\Katerina\Downloads\буклет к выставке - 2014 внешняя сторона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172" y="2096395"/>
            <a:ext cx="4669308" cy="35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408" y="1878801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b="1" dirty="0">
                <a:latin typeface="Calibri" pitchFamily="34" charset="0"/>
                <a:ea typeface="Arial" charset="0"/>
                <a:cs typeface="Arial" charset="0"/>
              </a:rPr>
              <a:t>Может использоваться в качестве</a:t>
            </a:r>
            <a:r>
              <a:rPr kumimoji="1" lang="ru-RU" b="1" dirty="0" smtClean="0">
                <a:latin typeface="Calibri" pitchFamily="34" charset="0"/>
                <a:ea typeface="Arial" charset="0"/>
                <a:cs typeface="Arial" charset="0"/>
              </a:rPr>
              <a:t>:</a:t>
            </a:r>
          </a:p>
          <a:p>
            <a:endParaRPr kumimoji="1" lang="ru-RU" b="1" dirty="0">
              <a:latin typeface="Calibri" pitchFamily="34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1" lang="ru-RU" dirty="0" smtClean="0">
                <a:latin typeface="Calibri" pitchFamily="34" charset="0"/>
                <a:ea typeface="Arial" charset="0"/>
                <a:cs typeface="Arial" charset="0"/>
              </a:rPr>
              <a:t>технического </a:t>
            </a:r>
            <a:r>
              <a:rPr kumimoji="1" lang="ru-RU" dirty="0">
                <a:latin typeface="Calibri" pitchFamily="34" charset="0"/>
                <a:ea typeface="Arial" charset="0"/>
                <a:cs typeface="Arial" charset="0"/>
              </a:rPr>
              <a:t>паспорта объекта, изделия; </a:t>
            </a:r>
            <a:endParaRPr kumimoji="1" lang="ru-RU" dirty="0" smtClean="0">
              <a:latin typeface="Calibri" pitchFamily="34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kumimoji="1" lang="ru-RU" dirty="0" smtClean="0">
              <a:latin typeface="Calibri" pitchFamily="34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1" lang="ru-RU" dirty="0" smtClean="0">
                <a:latin typeface="Calibri" pitchFamily="34" charset="0"/>
                <a:ea typeface="Arial" charset="0"/>
                <a:cs typeface="Arial" charset="0"/>
              </a:rPr>
              <a:t>информационной </a:t>
            </a:r>
            <a:r>
              <a:rPr kumimoji="1" lang="ru-RU" dirty="0">
                <a:latin typeface="Calibri" pitchFamily="34" charset="0"/>
                <a:ea typeface="Arial" charset="0"/>
                <a:cs typeface="Arial" charset="0"/>
              </a:rPr>
              <a:t>карты продукции, предприятий и </a:t>
            </a:r>
            <a:r>
              <a:rPr kumimoji="1" lang="ru-RU" dirty="0" smtClean="0">
                <a:latin typeface="Calibri" pitchFamily="34" charset="0"/>
                <a:ea typeface="Arial" charset="0"/>
                <a:cs typeface="Arial" charset="0"/>
              </a:rPr>
              <a:t>организаций;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kumimoji="1" lang="ru-RU" dirty="0" smtClean="0">
              <a:latin typeface="Calibri" pitchFamily="34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1" lang="ru-RU" dirty="0" smtClean="0">
                <a:latin typeface="Calibri" pitchFamily="34" charset="0"/>
                <a:ea typeface="Arial" charset="0"/>
                <a:cs typeface="Arial" charset="0"/>
              </a:rPr>
              <a:t>уникальные </a:t>
            </a:r>
            <a:r>
              <a:rPr kumimoji="1" lang="ru-RU" dirty="0">
                <a:latin typeface="Calibri" pitchFamily="34" charset="0"/>
                <a:ea typeface="Arial" charset="0"/>
                <a:cs typeface="Arial" charset="0"/>
              </a:rPr>
              <a:t>методы шифрования и содержания ЭЦП позволяют коду работать в области закрытой информации, имеющей степень </a:t>
            </a:r>
            <a:r>
              <a:rPr kumimoji="1" lang="ru-RU" dirty="0" smtClean="0">
                <a:latin typeface="Calibri" pitchFamily="34" charset="0"/>
                <a:ea typeface="Arial" charset="0"/>
                <a:cs typeface="Arial" charset="0"/>
              </a:rPr>
              <a:t>секретности;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912405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b="1" dirty="0" smtClean="0">
                <a:latin typeface="Calibri" pitchFamily="34" charset="0"/>
                <a:ea typeface="Arial" charset="0"/>
                <a:cs typeface="Arial" charset="0"/>
              </a:rPr>
              <a:t>Учитывая </a:t>
            </a:r>
            <a:r>
              <a:rPr kumimoji="1" lang="ru-RU" b="1" dirty="0">
                <a:latin typeface="Calibri" pitchFamily="34" charset="0"/>
                <a:ea typeface="Arial" charset="0"/>
                <a:cs typeface="Arial" charset="0"/>
              </a:rPr>
              <a:t>все вышеперечисленные преимущества перед другими видами кодов</a:t>
            </a:r>
            <a:r>
              <a:rPr kumimoji="1" lang="ru-RU" b="1" dirty="0" smtClean="0">
                <a:latin typeface="Calibri" pitchFamily="34" charset="0"/>
                <a:ea typeface="Arial" charset="0"/>
                <a:cs typeface="Arial" charset="0"/>
              </a:rPr>
              <a:t>,</a:t>
            </a:r>
          </a:p>
          <a:p>
            <a:pPr algn="ctr"/>
            <a:r>
              <a:rPr kumimoji="1" lang="ru-RU" b="1" dirty="0" smtClean="0">
                <a:latin typeface="Calibri" pitchFamily="34" charset="0"/>
                <a:ea typeface="Arial" charset="0"/>
                <a:cs typeface="Arial" charset="0"/>
              </a:rPr>
              <a:t> </a:t>
            </a:r>
            <a:r>
              <a:rPr kumimoji="1" lang="ru-RU" b="1" dirty="0" err="1" smtClean="0">
                <a:latin typeface="Calibri" pitchFamily="34" charset="0"/>
                <a:ea typeface="Arial" charset="0"/>
                <a:cs typeface="Arial" charset="0"/>
              </a:rPr>
              <a:t>Нанобар</a:t>
            </a:r>
            <a:r>
              <a:rPr kumimoji="1" lang="ru-RU" b="1" dirty="0" smtClean="0">
                <a:latin typeface="Calibri" pitchFamily="34" charset="0"/>
                <a:ea typeface="Arial" charset="0"/>
                <a:cs typeface="Arial" charset="0"/>
              </a:rPr>
              <a:t>-код </a:t>
            </a:r>
            <a:r>
              <a:rPr kumimoji="1" lang="ru-RU" b="1" dirty="0">
                <a:latin typeface="Calibri" pitchFamily="34" charset="0"/>
                <a:ea typeface="Arial" charset="0"/>
                <a:cs typeface="Arial" charset="0"/>
              </a:rPr>
              <a:t>может иметь огромную область применения.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27644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  <a:t>Оборудование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876" y="126876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sz="2000" dirty="0">
                <a:latin typeface="Calibri" pitchFamily="34" charset="0"/>
                <a:ea typeface="Arial" charset="0"/>
                <a:cs typeface="Arial" charset="0"/>
              </a:rPr>
              <a:t>Система представляет собой полностью автоматизированный комплекс, включающий в себя все необходимое оборудование: </a:t>
            </a:r>
          </a:p>
          <a:p>
            <a:endParaRPr kumimoji="1" lang="ru-RU" dirty="0">
              <a:latin typeface="Calibri" pitchFamily="34" charset="0"/>
              <a:ea typeface="Arial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kumimoji="1" lang="ru-RU" dirty="0">
                <a:latin typeface="Calibri" pitchFamily="34" charset="0"/>
                <a:ea typeface="Arial" charset="0"/>
                <a:cs typeface="Arial" charset="0"/>
              </a:rPr>
              <a:t>лазерное оборудование по нанесению кодов на различные материалы (металл, пластик, стекло), производственные принтеры (для нанесения на бумажные носители</a:t>
            </a:r>
            <a:r>
              <a:rPr kumimoji="1" lang="ru-RU" dirty="0" smtClean="0">
                <a:latin typeface="Calibri" pitchFamily="34" charset="0"/>
                <a:ea typeface="Arial" charset="0"/>
                <a:cs typeface="Arial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kumimoji="1" lang="ru-RU" dirty="0">
              <a:latin typeface="Calibri" pitchFamily="34" charset="0"/>
              <a:ea typeface="Arial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kumimoji="1" lang="ru-RU" dirty="0">
                <a:latin typeface="Calibri" pitchFamily="34" charset="0"/>
                <a:ea typeface="Arial" charset="0"/>
                <a:cs typeface="Arial" charset="0"/>
              </a:rPr>
              <a:t> мобильные приложения для сканирования кодов и специальные стационарные и мобильные сканеры</a:t>
            </a:r>
            <a:r>
              <a:rPr kumimoji="1" lang="ru-RU" dirty="0" smtClean="0">
                <a:latin typeface="Calibri" pitchFamily="34" charset="0"/>
                <a:ea typeface="Arial" charset="0"/>
                <a:cs typeface="Arial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kumimoji="1" lang="ru-RU" dirty="0">
              <a:latin typeface="Calibri" pitchFamily="34" charset="0"/>
              <a:ea typeface="Arial" charset="0"/>
              <a:cs typeface="Arial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kumimoji="1" lang="ru-RU" dirty="0">
                <a:latin typeface="Calibri" pitchFamily="34" charset="0"/>
                <a:ea typeface="Arial" charset="0"/>
                <a:cs typeface="Arial" charset="0"/>
              </a:rPr>
              <a:t>ПО для формирования кодов, их учета, обновления и защиты, а также выдачу шифровальных ключей для криптографически защищенных двухмерных кодов.</a:t>
            </a:r>
          </a:p>
        </p:txBody>
      </p:sp>
      <p:pic>
        <p:nvPicPr>
          <p:cNvPr id="6" name="Picture 39" descr="DMark06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09947"/>
            <a:ext cx="2232249" cy="160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aterina\Desktop\об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596" y="4709947"/>
            <a:ext cx="1656184" cy="16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erina\Desktop\об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09947"/>
            <a:ext cx="1656184" cy="16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erina\Desktop\об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18384"/>
            <a:ext cx="2141596" cy="139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400" y="5066932"/>
            <a:ext cx="492496" cy="473766"/>
          </a:xfrm>
          <a:prstGeom prst="rect">
            <a:avLst/>
          </a:prstGeom>
          <a:noFill/>
        </p:spPr>
      </p:pic>
      <p:pic>
        <p:nvPicPr>
          <p:cNvPr id="11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4588" y="5396266"/>
            <a:ext cx="441370" cy="441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96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640960" cy="57606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  <a:t>Пример общей схемы работы системы </a:t>
            </a:r>
            <a:br>
              <a:rPr lang="ru-RU" sz="3200" b="1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  <a:t>с </a:t>
            </a:r>
            <a:r>
              <a:rPr lang="ru-RU" sz="3200" b="1" dirty="0" err="1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  <a:t>Нанобар</a:t>
            </a:r>
            <a:r>
              <a:rPr lang="ru-RU" sz="3200" b="1" dirty="0" smtClean="0">
                <a:solidFill>
                  <a:srgbClr val="404040"/>
                </a:solidFill>
                <a:latin typeface="Calibri" pitchFamily="34" charset="0"/>
                <a:ea typeface="+mn-ea"/>
                <a:cs typeface="Arial" pitchFamily="34" charset="0"/>
              </a:rPr>
              <a:t>-кодом</a:t>
            </a:r>
            <a:endParaRPr lang="ru-RU" sz="3200" b="1" dirty="0">
              <a:solidFill>
                <a:srgbClr val="40404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237" y="1628800"/>
            <a:ext cx="1584176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</a:t>
            </a:r>
            <a:r>
              <a:rPr lang="en-US" dirty="0" smtClean="0"/>
              <a:t>MAZER</a:t>
            </a:r>
            <a:r>
              <a:rPr lang="ru-RU" dirty="0" smtClean="0"/>
              <a:t> с НБК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9081" y="1628800"/>
            <a:ext cx="2016224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роизводитель</a:t>
            </a:r>
            <a:endParaRPr lang="ru-RU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5160986" y="1628800"/>
            <a:ext cx="1368152" cy="1296144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077072"/>
            <a:ext cx="2016224" cy="1296144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Производитель контрафакта</a:t>
            </a:r>
            <a:endParaRPr lang="ru-RU" dirty="0"/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3635896" y="4077072"/>
            <a:ext cx="1872208" cy="1296144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Контрафактный продукт</a:t>
            </a:r>
            <a:endParaRPr lang="ru-RU" dirty="0"/>
          </a:p>
        </p:txBody>
      </p:sp>
      <p:sp>
        <p:nvSpPr>
          <p:cNvPr id="16" name="Улыбающееся лицо 15"/>
          <p:cNvSpPr/>
          <p:nvPr/>
        </p:nvSpPr>
        <p:spPr>
          <a:xfrm>
            <a:off x="7012362" y="1327648"/>
            <a:ext cx="1944216" cy="1917977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Потребитель</a:t>
            </a:r>
            <a:endParaRPr lang="ru-RU" sz="16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858412" y="2060848"/>
            <a:ext cx="5906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858413" y="2636912"/>
            <a:ext cx="5906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  <a:endCxn id="13" idx="2"/>
          </p:cNvCxnSpPr>
          <p:nvPr/>
        </p:nvCxnSpPr>
        <p:spPr>
          <a:xfrm>
            <a:off x="4465305" y="2276872"/>
            <a:ext cx="6956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723180" y="2934709"/>
            <a:ext cx="878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200" b="1" dirty="0" smtClean="0">
                <a:latin typeface="Calibri" pitchFamily="34" charset="0"/>
                <a:cs typeface="Arial" charset="0"/>
              </a:rPr>
              <a:t>активация</a:t>
            </a:r>
            <a:endParaRPr lang="ru-RU" sz="1200" b="1" dirty="0"/>
          </a:p>
        </p:txBody>
      </p:sp>
      <p:pic>
        <p:nvPicPr>
          <p:cNvPr id="29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215" y="2302530"/>
            <a:ext cx="267061" cy="267061"/>
          </a:xfrm>
          <a:prstGeom prst="rect">
            <a:avLst/>
          </a:prstGeom>
          <a:noFill/>
        </p:spPr>
      </p:pic>
      <p:pic>
        <p:nvPicPr>
          <p:cNvPr id="30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084" y="3211708"/>
            <a:ext cx="267061" cy="267061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5895667" y="2590014"/>
            <a:ext cx="1961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sz="1200" b="1" dirty="0" smtClean="0">
                <a:latin typeface="Calibri" pitchFamily="34" charset="0"/>
                <a:cs typeface="Arial" charset="0"/>
              </a:rPr>
              <a:t>Подтверждение системой </a:t>
            </a:r>
          </a:p>
          <a:p>
            <a:pPr algn="ctr"/>
            <a:r>
              <a:rPr kumimoji="1" lang="ru-RU" sz="1200" b="1" dirty="0" smtClean="0">
                <a:latin typeface="Calibri" pitchFamily="34" charset="0"/>
                <a:cs typeface="Arial" charset="0"/>
              </a:rPr>
              <a:t>подлинности, </a:t>
            </a:r>
          </a:p>
          <a:p>
            <a:pPr algn="ctr"/>
            <a:r>
              <a:rPr kumimoji="1" lang="ru-RU" sz="1200" b="1" dirty="0" smtClean="0">
                <a:latin typeface="Calibri" pitchFamily="34" charset="0"/>
                <a:cs typeface="Arial" charset="0"/>
              </a:rPr>
              <a:t>проверка </a:t>
            </a:r>
          </a:p>
          <a:p>
            <a:pPr algn="ctr"/>
            <a:r>
              <a:rPr kumimoji="1" lang="ru-RU" sz="1200" b="1" dirty="0" smtClean="0">
                <a:latin typeface="Calibri" pitchFamily="34" charset="0"/>
                <a:cs typeface="Arial" charset="0"/>
              </a:rPr>
              <a:t>или продажа</a:t>
            </a:r>
            <a:endParaRPr lang="ru-RU" sz="1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387644" y="2276872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200" b="1" dirty="0" smtClean="0">
                <a:latin typeface="Calibri" pitchFamily="34" charset="0"/>
                <a:cs typeface="Arial" charset="0"/>
              </a:rPr>
              <a:t>нанесение</a:t>
            </a:r>
            <a:endParaRPr lang="ru-RU" sz="1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65987" y="160579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4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94520" y="260887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6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900" y="2553871"/>
            <a:ext cx="267061" cy="267061"/>
          </a:xfrm>
          <a:prstGeom prst="rect">
            <a:avLst/>
          </a:prstGeom>
          <a:noFill/>
        </p:spPr>
      </p:pic>
      <p:cxnSp>
        <p:nvCxnSpPr>
          <p:cNvPr id="47" name="Прямая со стрелкой 46"/>
          <p:cNvCxnSpPr>
            <a:stCxn id="13" idx="4"/>
            <a:endCxn id="16" idx="2"/>
          </p:cNvCxnSpPr>
          <p:nvPr/>
        </p:nvCxnSpPr>
        <p:spPr>
          <a:xfrm>
            <a:off x="6529138" y="2276872"/>
            <a:ext cx="483224" cy="9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634711" y="17818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656174" y="176439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2584313" y="3073208"/>
            <a:ext cx="2576673" cy="15079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 rot="19879699">
            <a:off x="2621098" y="3679631"/>
            <a:ext cx="1471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sz="1200" b="1" dirty="0" smtClean="0">
                <a:latin typeface="Calibri" pitchFamily="34" charset="0"/>
                <a:cs typeface="Arial" charset="0"/>
              </a:rPr>
              <a:t>Копия с оригинала </a:t>
            </a:r>
            <a:endParaRPr lang="ru-RU" sz="1200" b="1" dirty="0"/>
          </a:p>
        </p:txBody>
      </p:sp>
      <p:pic>
        <p:nvPicPr>
          <p:cNvPr id="57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63968">
            <a:off x="4110169" y="3211707"/>
            <a:ext cx="267061" cy="267061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/>
          <p:nvPr/>
        </p:nvCxnSpPr>
        <p:spPr>
          <a:xfrm>
            <a:off x="2656101" y="4797152"/>
            <a:ext cx="8357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071" y="5119543"/>
            <a:ext cx="267061" cy="267061"/>
          </a:xfrm>
          <a:prstGeom prst="rect">
            <a:avLst/>
          </a:prstGeom>
          <a:noFill/>
        </p:spPr>
      </p:pic>
      <p:sp>
        <p:nvSpPr>
          <p:cNvPr id="61" name="Прямоугольник 60"/>
          <p:cNvSpPr/>
          <p:nvPr/>
        </p:nvSpPr>
        <p:spPr>
          <a:xfrm>
            <a:off x="2390681" y="4842544"/>
            <a:ext cx="1347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200" b="1" dirty="0" smtClean="0">
                <a:latin typeface="Calibri" pitchFamily="34" charset="0"/>
                <a:cs typeface="Arial" charset="0"/>
              </a:rPr>
              <a:t>Нанесение</a:t>
            </a:r>
            <a:r>
              <a:rPr kumimoji="1" lang="ru-RU" sz="1200" dirty="0" smtClean="0">
                <a:latin typeface="Calibri" pitchFamily="34" charset="0"/>
                <a:cs typeface="Arial" charset="0"/>
              </a:rPr>
              <a:t> </a:t>
            </a:r>
            <a:r>
              <a:rPr kumimoji="1" lang="ru-RU" sz="1200" b="1" dirty="0" smtClean="0">
                <a:latin typeface="Calibri" pitchFamily="34" charset="0"/>
                <a:cs typeface="Arial" charset="0"/>
              </a:rPr>
              <a:t>копии</a:t>
            </a:r>
            <a:endParaRPr lang="ru-RU" sz="1200" b="1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5724128" y="4797152"/>
            <a:ext cx="12882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106135" y="5373215"/>
            <a:ext cx="2381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ru-RU" sz="1200" b="1" dirty="0">
                <a:latin typeface="Calibri" pitchFamily="34" charset="0"/>
                <a:cs typeface="Arial" charset="0"/>
              </a:rPr>
              <a:t>Отказ системы в </a:t>
            </a:r>
            <a:r>
              <a:rPr kumimoji="1" lang="ru-RU" sz="1200" b="1" dirty="0" smtClean="0">
                <a:latin typeface="Calibri" pitchFamily="34" charset="0"/>
                <a:cs typeface="Arial" charset="0"/>
              </a:rPr>
              <a:t>идентификации</a:t>
            </a:r>
          </a:p>
          <a:p>
            <a:pPr algn="ctr"/>
            <a:r>
              <a:rPr kumimoji="1" lang="ru-RU" sz="1200" b="1" dirty="0" smtClean="0">
                <a:latin typeface="Calibri" pitchFamily="34" charset="0"/>
                <a:cs typeface="Arial" charset="0"/>
              </a:rPr>
              <a:t> подлинности</a:t>
            </a:r>
            <a:endParaRPr kumimoji="1" lang="ru-RU" sz="1200" b="1" dirty="0">
              <a:latin typeface="Calibri" pitchFamily="34" charset="0"/>
              <a:cs typeface="Arial" charset="0"/>
            </a:endParaRPr>
          </a:p>
        </p:txBody>
      </p:sp>
      <p:sp>
        <p:nvSpPr>
          <p:cNvPr id="65" name="Улыбающееся лицо 64"/>
          <p:cNvSpPr/>
          <p:nvPr/>
        </p:nvSpPr>
        <p:spPr>
          <a:xfrm>
            <a:off x="7033661" y="3766155"/>
            <a:ext cx="1944216" cy="1917977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Потребитель</a:t>
            </a:r>
            <a:endParaRPr lang="ru-RU" sz="16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449081" y="400506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4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903911" y="42872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198166" y="42634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24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3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6876256" y="3717032"/>
            <a:ext cx="2160240" cy="22322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948264" y="3766155"/>
            <a:ext cx="2029613" cy="2183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2" descr="C:\Users\8A89~1\AppData\Local\Temp\Rar$DI27.888\10000 симво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733" y="5588148"/>
            <a:ext cx="267061" cy="267061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1792830" y="2060848"/>
            <a:ext cx="781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ru-RU" sz="1200" b="1" dirty="0" smtClean="0">
                <a:latin typeface="Calibri" pitchFamily="34" charset="0"/>
                <a:cs typeface="Arial" charset="0"/>
              </a:rPr>
              <a:t>продажа</a:t>
            </a:r>
            <a:endParaRPr lang="ru-RU" sz="12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182793" y="6093296"/>
            <a:ext cx="8709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1600" b="1" dirty="0" err="1">
                <a:latin typeface="Calibri" pitchFamily="34" charset="0"/>
                <a:ea typeface="Arial" charset="0"/>
                <a:cs typeface="Arial" charset="0"/>
              </a:rPr>
              <a:t>Нанобар</a:t>
            </a:r>
            <a:r>
              <a:rPr kumimoji="1" lang="ru-RU" sz="1600" b="1" dirty="0">
                <a:latin typeface="Calibri" pitchFamily="34" charset="0"/>
                <a:ea typeface="Arial" charset="0"/>
                <a:cs typeface="Arial" charset="0"/>
              </a:rPr>
              <a:t>-код может использоваться </a:t>
            </a:r>
            <a:r>
              <a:rPr kumimoji="1" lang="ru-RU" sz="1600" b="1" dirty="0" smtClean="0">
                <a:latin typeface="Calibri" pitchFamily="34" charset="0"/>
                <a:ea typeface="Arial" charset="0"/>
                <a:cs typeface="Arial" charset="0"/>
              </a:rPr>
              <a:t>как на </a:t>
            </a:r>
            <a:r>
              <a:rPr kumimoji="1" lang="ru-RU" sz="1600" b="1" dirty="0">
                <a:latin typeface="Calibri" pitchFamily="34" charset="0"/>
                <a:ea typeface="Arial" charset="0"/>
                <a:cs typeface="Arial" charset="0"/>
              </a:rPr>
              <a:t>предприятии заказчика </a:t>
            </a:r>
            <a:r>
              <a:rPr kumimoji="1" lang="ru-RU" sz="1600" b="1" dirty="0" smtClean="0">
                <a:latin typeface="Calibri" pitchFamily="34" charset="0"/>
                <a:ea typeface="Arial" charset="0"/>
                <a:cs typeface="Arial" charset="0"/>
              </a:rPr>
              <a:t>так и </a:t>
            </a:r>
            <a:r>
              <a:rPr kumimoji="1" lang="ru-RU" sz="1600" b="1" dirty="0">
                <a:latin typeface="Calibri" pitchFamily="34" charset="0"/>
                <a:ea typeface="Arial" charset="0"/>
                <a:cs typeface="Arial" charset="0"/>
              </a:rPr>
              <a:t>в качестве собственной адаптивной многофункциональной автоматизированной </a:t>
            </a:r>
            <a:r>
              <a:rPr kumimoji="1" lang="ru-RU" sz="1600" b="1" dirty="0" smtClean="0">
                <a:latin typeface="Calibri" pitchFamily="34" charset="0"/>
                <a:ea typeface="Arial" charset="0"/>
                <a:cs typeface="Arial" charset="0"/>
              </a:rPr>
              <a:t>системы.</a:t>
            </a:r>
            <a:endParaRPr kumimoji="1" lang="ru-RU" sz="1600" b="1" dirty="0">
              <a:latin typeface="Calibri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7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550" y="2634890"/>
            <a:ext cx="1319234" cy="1296511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82290" y="4514974"/>
            <a:ext cx="8640960" cy="2010369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pitchFamily="34" charset="0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pitchFamily="34" charset="0"/>
              </a:rPr>
              <a:t>РАБОЧАЯ </a:t>
            </a:r>
            <a:r>
              <a:rPr kumimoji="1"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pitchFamily="34" charset="0"/>
              </a:rPr>
              <a:t>ГРУППА ПРОЕКТА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pitchFamily="34" charset="0"/>
              </a:rPr>
              <a:t>+ </a:t>
            </a:r>
            <a:r>
              <a:rPr kumimoji="1"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pitchFamily="34" charset="0"/>
              </a:rPr>
              <a:t>7 812 998 85 77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148478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3200" b="1" dirty="0">
                <a:solidFill>
                  <a:srgbClr val="404040"/>
                </a:solidFill>
                <a:latin typeface="Calibri" pitchFamily="34" charset="0"/>
                <a:cs typeface="Arial" pitchFamily="34" charset="0"/>
              </a:rPr>
              <a:t>Будущее – перед Вами!</a:t>
            </a:r>
          </a:p>
        </p:txBody>
      </p:sp>
    </p:spTree>
    <p:extLst>
      <p:ext uri="{BB962C8B-B14F-4D97-AF65-F5344CB8AC3E}">
        <p14:creationId xmlns:p14="http://schemas.microsoft.com/office/powerpoint/2010/main" xmlns="" val="87207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4289</TotalTime>
  <Words>416</Words>
  <Application>Microsoft Office PowerPoint</Application>
  <PresentationFormat>Экран (4:3)</PresentationFormat>
  <Paragraphs>74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Специальное оформление</vt:lpstr>
      <vt:lpstr>Слайд 1</vt:lpstr>
      <vt:lpstr>Слайд 2</vt:lpstr>
      <vt:lpstr>Преимущества Нанобар-кода: </vt:lpstr>
      <vt:lpstr>Преимущества нанобар-кода: </vt:lpstr>
      <vt:lpstr>Преимущества нанобар-кода: </vt:lpstr>
      <vt:lpstr> Оборудование </vt:lpstr>
      <vt:lpstr>Пример общей схемы работы системы  с Нанобар-кодом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Нано-бар Код</dc:title>
  <dc:creator>Натали</dc:creator>
  <cp:lastModifiedBy>Андрей Кондрон</cp:lastModifiedBy>
  <cp:revision>831</cp:revision>
  <cp:lastPrinted>2013-05-07T12:39:31Z</cp:lastPrinted>
  <dcterms:created xsi:type="dcterms:W3CDTF">2013-03-14T07:52:23Z</dcterms:created>
  <dcterms:modified xsi:type="dcterms:W3CDTF">2016-02-18T04:10:57Z</dcterms:modified>
</cp:coreProperties>
</file>